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58" r:id="rId2"/>
    <p:sldId id="256" r:id="rId3"/>
    <p:sldId id="259" r:id="rId4"/>
    <p:sldId id="257" r:id="rId5"/>
    <p:sldId id="261" r:id="rId6"/>
    <p:sldId id="260" r:id="rId7"/>
  </p:sldIdLst>
  <p:sldSz cx="12192000" cy="6858000"/>
  <p:notesSz cx="6858000" cy="9144000"/>
  <p:embeddedFontLst>
    <p:embeddedFont>
      <p:font typeface="Populaire" panose="02000603000000000000" pitchFamily="50" charset="0"/>
      <p:regular r:id="rId9"/>
    </p:embeddedFont>
    <p:embeddedFont>
      <p:font typeface="Proxima Nova Rg" panose="02000506030000020004" pitchFamily="50" charset="0"/>
      <p:bold r:id="rId10"/>
      <p:boldItalic r:id="rId11"/>
    </p:embeddedFont>
    <p:embeddedFont>
      <p:font typeface="ＭＳ Ｐゴシック" panose="020B0600070205080204" pitchFamily="34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roxima Nova Alt Cn Rg" panose="02000506030000020004" pitchFamily="50" charset="0"/>
      <p:regular r:id="rId17"/>
      <p:bold r:id="rId18"/>
      <p:italic r:id="rId19"/>
      <p:boldItalic r:id="rId20"/>
    </p:embeddedFont>
    <p:embeddedFont>
      <p:font typeface="Proxima Nova Th" panose="02000506030000020004" pitchFamily="50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3" autoAdjust="0"/>
    <p:restoredTop sz="93716" autoAdjust="0"/>
  </p:normalViewPr>
  <p:slideViewPr>
    <p:cSldViewPr snapToGrid="0">
      <p:cViewPr varScale="1">
        <p:scale>
          <a:sx n="83" d="100"/>
          <a:sy n="83" d="100"/>
        </p:scale>
        <p:origin x="105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61655-FA16-4E01-83A2-EDB3929E46FC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9F308-6B1C-416C-B104-151E94A48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07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Flood image: http://commons.wikimedia.org/wiki/File:River_Witham_in_flood_-_geograph.org.uk_-_502375.jpg?uselang=en-gb</a:t>
            </a:r>
          </a:p>
          <a:p>
            <a:r>
              <a:rPr lang="en-GB" dirty="0" smtClean="0"/>
              <a:t>Nepal Earthquake image: "Hires 150508-M-WN441-131A An aerial image of damages after earthquake in Nepal" by U.S. Marine Corps photo by Staff </a:t>
            </a:r>
            <a:r>
              <a:rPr lang="en-GB" dirty="0" err="1" smtClean="0"/>
              <a:t>Sgt.</a:t>
            </a:r>
            <a:r>
              <a:rPr lang="en-GB" dirty="0" smtClean="0"/>
              <a:t> Jeffrey D. Anderson - http://www.defense.gov/home/features/2015/0415_nepal-earthquake/, http://www.defense.gov/dodcmsshare/photoessay/2015-05/hires_150508-M-WN441-131A.jpg. Licenced under Public Domain via Wikimedia Commons - http://commons.wikimedia.org/wiki/File:Hires_150508-M-WN441-131A_An_aerial_image_of_damages_after_earthquake_in_Nepal.jpg#/media/File:Hires_150508-M-WN441-131A_An_aerial_image_of_damages_after_earthquake_in_Nepal.jpg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F308-6B1C-416C-B104-151E94A48C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8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courtesy of: https://timedotcom.files.wordpress.com/2015/04/nepal-earthquake-aftermath-15.jpg?quality=65&amp;strip=color&amp;w=838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F308-6B1C-416C-B104-151E94A48C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0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twitter.com/homebuildcareer" TargetMode="External"/><Relationship Id="rId2" Type="http://schemas.openxmlformats.org/officeDocument/2006/relationships/hyperlink" Target="http://www.housebuildingcareers.org.uk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www.facebook.com/housebuildingcareers" TargetMode="External"/><Relationship Id="rId10" Type="http://schemas.openxmlformats.org/officeDocument/2006/relationships/hyperlink" Target="http://www.geography.org.uk/" TargetMode="External"/><Relationship Id="rId4" Type="http://schemas.openxmlformats.org/officeDocument/2006/relationships/hyperlink" Target="http://housebuildingcareers.org.uk/" TargetMode="External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 bwMode="auto">
          <a:xfrm>
            <a:off x="3082132" y="4185826"/>
            <a:ext cx="598506" cy="598506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539895" y="718913"/>
            <a:ext cx="913735" cy="91373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519115" y="2154725"/>
            <a:ext cx="2204483" cy="176867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66215" y="1254642"/>
            <a:ext cx="5499006" cy="2335442"/>
            <a:chOff x="1339703" y="6148"/>
            <a:chExt cx="7424490" cy="3153200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1339703" y="6148"/>
              <a:ext cx="6833245" cy="3153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56119" y="1808215"/>
              <a:ext cx="808074" cy="80807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6215" y="3257236"/>
            <a:ext cx="5061096" cy="2122838"/>
            <a:chOff x="3466215" y="3257236"/>
            <a:chExt cx="5061096" cy="2122838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3466215" y="3590084"/>
              <a:ext cx="5061096" cy="178999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787655" y="3257236"/>
              <a:ext cx="616689" cy="61668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3172" y="1382056"/>
            <a:ext cx="4783543" cy="2080614"/>
          </a:xfrm>
          <a:noFill/>
        </p:spPr>
        <p:txBody>
          <a:bodyPr>
            <a:noAutofit/>
          </a:bodyPr>
          <a:lstStyle>
            <a:lvl1pPr algn="ctr"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10455" y="2743210"/>
            <a:ext cx="1522135" cy="51402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192873" indent="0" algn="ctr">
              <a:buNone/>
              <a:defRPr/>
            </a:lvl2pPr>
            <a:lvl3pPr marL="385744" indent="0" algn="ctr">
              <a:buNone/>
              <a:defRPr/>
            </a:lvl3pPr>
            <a:lvl4pPr marL="578616" indent="0" algn="ctr">
              <a:buNone/>
              <a:defRPr/>
            </a:lvl4pPr>
            <a:lvl5pPr marL="771487" indent="0" algn="ctr">
              <a:buNone/>
              <a:defRPr/>
            </a:lvl5pPr>
            <a:lvl6pPr marL="964359" indent="0" algn="ctr">
              <a:buNone/>
              <a:defRPr/>
            </a:lvl6pPr>
            <a:lvl7pPr marL="1157230" indent="0" algn="ctr">
              <a:buNone/>
              <a:defRPr/>
            </a:lvl7pPr>
            <a:lvl8pPr marL="1350102" indent="0" algn="ctr">
              <a:buNone/>
              <a:defRPr/>
            </a:lvl8pPr>
            <a:lvl9pPr marL="1542973" indent="0" algn="ctr">
              <a:buNone/>
              <a:defRPr/>
            </a:lvl9pPr>
          </a:lstStyle>
          <a:p>
            <a:r>
              <a:rPr lang="en-US" dirty="0" smtClean="0"/>
              <a:t>DATE/TIME/AUTHOR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9374370" y="1800176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577825" y="2732562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 hasCustomPrompt="1"/>
          </p:nvPr>
        </p:nvSpPr>
        <p:spPr>
          <a:xfrm>
            <a:off x="3628028" y="3698350"/>
            <a:ext cx="4801869" cy="1388907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289033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02422"/>
            <a:ext cx="73152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6632"/>
            <a:ext cx="7315200" cy="4114800"/>
          </a:xfrm>
        </p:spPr>
        <p:txBody>
          <a:bodyPr/>
          <a:lstStyle>
            <a:lvl1pPr marL="0" indent="0">
              <a:buNone/>
              <a:defRPr sz="1351">
                <a:solidFill>
                  <a:schemeClr val="accent1"/>
                </a:solidFill>
              </a:defRPr>
            </a:lvl1pPr>
            <a:lvl2pPr marL="192873" indent="0">
              <a:buNone/>
              <a:defRPr sz="1181"/>
            </a:lvl2pPr>
            <a:lvl3pPr marL="385744" indent="0">
              <a:buNone/>
              <a:defRPr sz="1013"/>
            </a:lvl3pPr>
            <a:lvl4pPr marL="578616" indent="0">
              <a:buNone/>
              <a:defRPr sz="844"/>
            </a:lvl4pPr>
            <a:lvl5pPr marL="771487" indent="0">
              <a:buNone/>
              <a:defRPr sz="844"/>
            </a:lvl5pPr>
            <a:lvl6pPr marL="964359" indent="0">
              <a:buNone/>
              <a:defRPr sz="844"/>
            </a:lvl6pPr>
            <a:lvl7pPr marL="1157230" indent="0">
              <a:buNone/>
              <a:defRPr sz="844"/>
            </a:lvl7pPr>
            <a:lvl8pPr marL="1350102" indent="0">
              <a:buNone/>
              <a:defRPr sz="844"/>
            </a:lvl8pPr>
            <a:lvl9pPr marL="1542973" indent="0">
              <a:buNone/>
              <a:defRPr sz="84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869160"/>
            <a:ext cx="7315200" cy="6480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55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90872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80728"/>
            <a:ext cx="10363200" cy="4402832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" y="908720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654844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A98A261-4160-47EF-A8F0-A08D658488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1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6267" y="195605"/>
            <a:ext cx="2590800" cy="5486400"/>
          </a:xfrm>
        </p:spPr>
        <p:txBody>
          <a:bodyPr vert="eaVert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067" y="195605"/>
            <a:ext cx="7569200" cy="5486400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A98A261-4160-47EF-A8F0-A08D658488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9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630" y="6294862"/>
            <a:ext cx="951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  <a:hlinkClick r:id="rId2"/>
              </a:rPr>
              <a:t>www.housebuildingcareers.org.uk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twitter: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homebuildcareer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facebook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housebuildingcareers</a:t>
            </a:r>
            <a:endParaRPr lang="en-GB" sz="1400" b="0" dirty="0">
              <a:solidFill>
                <a:schemeClr val="accent3"/>
              </a:solidFill>
              <a:latin typeface="Proxima Nova Alt Cn Rg" panose="02000506030000020004" pitchFamily="50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74606" y="1405727"/>
            <a:ext cx="4564267" cy="3271505"/>
            <a:chOff x="2042668" y="1669483"/>
            <a:chExt cx="4564267" cy="3271505"/>
          </a:xfrm>
        </p:grpSpPr>
        <p:sp>
          <p:nvSpPr>
            <p:cNvPr id="5" name="TextBox 4"/>
            <p:cNvSpPr txBox="1"/>
            <p:nvPr/>
          </p:nvSpPr>
          <p:spPr>
            <a:xfrm>
              <a:off x="4497483" y="4030403"/>
              <a:ext cx="1992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i="1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#Skill</a:t>
              </a:r>
              <a:r>
                <a:rPr lang="en-GB" sz="2800" b="1" i="1" baseline="0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 for life</a:t>
              </a:r>
              <a:endParaRPr lang="en-GB" sz="2800" b="1" i="1" dirty="0">
                <a:solidFill>
                  <a:schemeClr val="accent4"/>
                </a:solidFill>
                <a:latin typeface="Proxima Nova Alt Cn Rg" panose="02000506030000020004" pitchFamily="50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630" y="1669483"/>
              <a:ext cx="4459305" cy="22610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42668" y="4061180"/>
              <a:ext cx="3200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u="sng" dirty="0" smtClean="0">
                  <a:solidFill>
                    <a:schemeClr val="accent2"/>
                  </a:solidFill>
                  <a:latin typeface="Populaire" panose="02000603000000000000" pitchFamily="50" charset="0"/>
                  <a:hlinkClick r:id="rId4"/>
                </a:rPr>
                <a:t>housebuildingcareers.org.uk</a:t>
              </a:r>
              <a:endParaRPr lang="en-GB" sz="2400" u="sng" dirty="0">
                <a:solidFill>
                  <a:schemeClr val="accent2"/>
                </a:solidFill>
                <a:latin typeface="Populaire" panose="02000603000000000000" pitchFamily="50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47630" y="4605840"/>
              <a:ext cx="4129227" cy="335148"/>
              <a:chOff x="2147630" y="4605840"/>
              <a:chExt cx="4129227" cy="335148"/>
            </a:xfrm>
          </p:grpSpPr>
          <p:pic>
            <p:nvPicPr>
              <p:cNvPr id="9" name="Picture 8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7630" y="4605840"/>
                <a:ext cx="282316" cy="276888"/>
              </a:xfrm>
              <a:prstGeom prst="rect">
                <a:avLst/>
              </a:prstGeom>
            </p:spPr>
          </p:pic>
          <p:pic>
            <p:nvPicPr>
              <p:cNvPr id="10" name="Picture 9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701" y="4605840"/>
                <a:ext cx="282316" cy="27688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361102" y="4633211"/>
                <a:ext cx="20897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Proxima Nova Th" panose="02000506030000020004" pitchFamily="50" charset="0"/>
                    <a:hlinkClick r:id="rId5"/>
                  </a:rPr>
                  <a:t>@</a:t>
                </a:r>
                <a:r>
                  <a:rPr lang="en-GB" sz="1400" dirty="0" err="1" smtClean="0">
                    <a:latin typeface="Proxima Nova Th" panose="02000506030000020004" pitchFamily="50" charset="0"/>
                    <a:hlinkClick r:id="rId5"/>
                  </a:rPr>
                  <a:t>housebuildingcareers</a:t>
                </a:r>
                <a:endParaRPr lang="en-GB" sz="1400" dirty="0">
                  <a:latin typeface="Proxima Nova Th" panose="02000506030000020004" pitchFamily="50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7482" y="4633211"/>
                <a:ext cx="1779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@</a:t>
                </a:r>
                <a:r>
                  <a:rPr lang="en-GB" sz="1400" b="0" dirty="0" err="1" smtClean="0">
                    <a:latin typeface="Proxima Nova Th" panose="02000506030000020004" pitchFamily="50" charset="0"/>
                    <a:hlinkClick r:id="rId7"/>
                  </a:rPr>
                  <a:t>homebuildcareer</a:t>
                </a:r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 </a:t>
                </a:r>
                <a:endParaRPr lang="en-GB" sz="1400" b="0" dirty="0">
                  <a:latin typeface="Proxima Nova Th" panose="02000506030000020004" pitchFamily="50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82" y="1814182"/>
            <a:ext cx="2334590" cy="1789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7417470" y="3877782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400" b="1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417469" y="4216000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2000" b="0" u="none" kern="1200" dirty="0" smtClean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  <a:hlinkClick r:id="rId10"/>
              </a:rPr>
              <a:t>www.geography.org.uk</a:t>
            </a:r>
            <a:r>
              <a:rPr lang="en-GB" sz="18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b="0" u="none" kern="0" dirty="0" smtClean="0">
              <a:latin typeface="Proxima Nova Th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2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61129"/>
            <a:ext cx="10363200" cy="897354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052746"/>
            <a:ext cx="10363200" cy="45587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8499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33" y="2205500"/>
            <a:ext cx="10363200" cy="1362075"/>
          </a:xfrm>
        </p:spPr>
        <p:txBody>
          <a:bodyPr anchor="t">
            <a:normAutofit/>
          </a:bodyPr>
          <a:lstStyle>
            <a:lvl1pPr algn="ctr">
              <a:defRPr sz="60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77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849"/>
            <a:ext cx="10363200" cy="906555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82082"/>
            <a:ext cx="5080000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196752"/>
            <a:ext cx="5037584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14400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091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47418"/>
            <a:ext cx="5386917" cy="53738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4781"/>
            <a:ext cx="5386917" cy="403245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947418"/>
            <a:ext cx="5389033" cy="53738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1484782"/>
            <a:ext cx="5389033" cy="40324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09600" y="908720"/>
            <a:ext cx="11031016" cy="3867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6028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84" y="72008"/>
            <a:ext cx="103632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89384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5942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1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15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6710"/>
            <a:ext cx="4011084" cy="116205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6188"/>
            <a:ext cx="6815667" cy="534905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268761"/>
            <a:ext cx="4011084" cy="41764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33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0417"/>
            <a:ext cx="1036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9829"/>
            <a:ext cx="10363200" cy="4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360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B05F386-FC26-480E-87C0-A07D1BBCB320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A98A261-4160-47EF-A8F0-A08D658488B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7977" y="6028660"/>
            <a:ext cx="1053737" cy="829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5" y="6081723"/>
            <a:ext cx="937817" cy="7189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6" y="6134901"/>
            <a:ext cx="830109" cy="6421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1220048" y="6258411"/>
            <a:ext cx="1252761" cy="5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050" b="0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</p:spTree>
    <p:extLst>
      <p:ext uri="{BB962C8B-B14F-4D97-AF65-F5344CB8AC3E}">
        <p14:creationId xmlns:p14="http://schemas.microsoft.com/office/powerpoint/2010/main" val="30546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accent2"/>
          </a:solidFill>
          <a:latin typeface="Populaire" panose="02000603000000000000" pitchFamily="50" charset="0"/>
          <a:ea typeface="+mj-ea"/>
          <a:cs typeface="Populaire" panose="02000603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5pPr>
      <a:lvl6pPr marL="192873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385744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578616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771487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44655" indent="-1446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1pPr>
      <a:lvl2pPr marL="313417" indent="-120545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2pPr>
      <a:lvl3pPr marL="482180" indent="-96436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3pPr>
      <a:lvl4pPr marL="675051" indent="-96436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4pPr>
      <a:lvl5pPr marL="867924" indent="-96436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5pPr>
      <a:lvl6pPr marL="1060793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6pPr>
      <a:lvl7pPr marL="1253667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7pPr>
      <a:lvl8pPr marL="1446539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8pPr>
      <a:lvl9pPr marL="1639410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4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16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7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59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3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02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29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Building homes in challenging environments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>
                <a:latin typeface="+mj-lt"/>
              </a:rPr>
              <a:t>Lesson 9</a:t>
            </a:r>
            <a:endParaRPr lang="en-GB" sz="280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GB" dirty="0" smtClean="0"/>
              <a:t>How house design is adapted to enable development in extreme environments.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1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River Witham in flood - geograph.org.uk - 502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8" y="1629901"/>
            <a:ext cx="5922137" cy="3951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04" y="1633499"/>
            <a:ext cx="5903569" cy="3935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9208" y="5689661"/>
            <a:ext cx="346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Proxima Nova Alt Cn Rg" panose="02000506030000020004" pitchFamily="50" charset="0"/>
              </a:rPr>
              <a:t>UK</a:t>
            </a:r>
            <a:endParaRPr lang="en-GB" dirty="0">
              <a:latin typeface="Proxima Nova Alt Cn Rg" panose="0200050603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624215"/>
            <a:ext cx="346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Proxima Nova Alt Cn Rg" panose="02000506030000020004" pitchFamily="50" charset="0"/>
              </a:rPr>
              <a:t>Nepal</a:t>
            </a:r>
            <a:endParaRPr lang="en-GB" dirty="0">
              <a:latin typeface="Proxima Nova Alt Cn Rg" panose="02000506030000020004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homes in extreme </a:t>
            </a:r>
            <a:r>
              <a:rPr lang="en-GB" dirty="0" smtClean="0"/>
              <a:t>areas…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007435" y="1024149"/>
            <a:ext cx="5756222" cy="53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kern="0" dirty="0">
                <a:solidFill>
                  <a:schemeClr val="accent4"/>
                </a:solidFill>
                <a:latin typeface="Populaire" panose="02000603000000000000" pitchFamily="50" charset="0"/>
              </a:rPr>
              <a:t>What links these two images?</a:t>
            </a:r>
            <a:endParaRPr lang="en-GB" sz="2800" kern="0" dirty="0" smtClean="0">
              <a:solidFill>
                <a:schemeClr val="accent4"/>
              </a:solidFill>
              <a:latin typeface="Populaire" panose="020006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07435" y="1088572"/>
            <a:ext cx="7976908" cy="4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400" kern="0" dirty="0">
                <a:latin typeface="Proxima Nova Alt Cn Rg" panose="02000506030000020004" pitchFamily="50" charset="0"/>
              </a:rPr>
              <a:t>Thinking about the previous </a:t>
            </a:r>
            <a:r>
              <a:rPr lang="en-GB" sz="2400" kern="0" dirty="0" smtClean="0">
                <a:latin typeface="Proxima Nova Alt Cn Rg" panose="02000506030000020004" pitchFamily="50" charset="0"/>
              </a:rPr>
              <a:t>images, discuss the following questions.</a:t>
            </a:r>
            <a:endParaRPr lang="en-GB" sz="2400" kern="0" dirty="0">
              <a:latin typeface="Proxima Nova Alt Cn Rg" panose="02000506030000020004" pitchFamily="50" charset="0"/>
            </a:endParaRPr>
          </a:p>
          <a:p>
            <a:endParaRPr lang="en-GB" sz="2400" kern="0" dirty="0" smtClean="0">
              <a:latin typeface="Proxima Nova Alt Cn Rg" panose="02000506030000020004" pitchFamily="5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61143" y="1814286"/>
            <a:ext cx="10209492" cy="397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kern="0" dirty="0" smtClean="0">
                <a:solidFill>
                  <a:schemeClr val="accent4"/>
                </a:solidFill>
                <a:latin typeface="Populaire" panose="02000603000000000000" pitchFamily="50" charset="0"/>
              </a:rPr>
              <a:t>Which of the previous two places do you think would be worse to live in?</a:t>
            </a:r>
          </a:p>
          <a:p>
            <a:r>
              <a:rPr lang="en-GB" sz="2000" kern="0" dirty="0" smtClean="0">
                <a:latin typeface="Proxima Nova Alt Cn Rg" panose="02000506030000020004" pitchFamily="50" charset="0"/>
              </a:rPr>
              <a:t>	</a:t>
            </a:r>
            <a:r>
              <a:rPr lang="en-GB" sz="2000" i="1" kern="0" dirty="0" smtClean="0">
                <a:latin typeface="Proxima Nova Alt Cn Rg" panose="02000506030000020004" pitchFamily="50" charset="0"/>
              </a:rPr>
              <a:t>Explain your reasons why you think this.</a:t>
            </a:r>
          </a:p>
          <a:p>
            <a:endParaRPr lang="en-GB" sz="2000" kern="0" dirty="0">
              <a:latin typeface="Proxima Nova Alt Cn Rg" panose="02000506030000020004" pitchFamily="50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GB" sz="2800" kern="0" dirty="0" smtClean="0">
                <a:solidFill>
                  <a:schemeClr val="accent4"/>
                </a:solidFill>
                <a:latin typeface="Populaire" panose="02000603000000000000" pitchFamily="50" charset="0"/>
              </a:rPr>
              <a:t>Living in the UK, what natural disasters to house builders have to think about when planning developments and designing homes?</a:t>
            </a:r>
          </a:p>
          <a:p>
            <a:r>
              <a:rPr lang="en-GB" sz="2000" kern="0" dirty="0" smtClean="0">
                <a:latin typeface="Proxima Nova Alt Cn Rg" panose="02000506030000020004" pitchFamily="50" charset="0"/>
              </a:rPr>
              <a:t>	</a:t>
            </a:r>
            <a:r>
              <a:rPr lang="en-GB" sz="2000" i="1" kern="0" dirty="0" smtClean="0">
                <a:latin typeface="Proxima Nova Alt Cn Rg" panose="02000506030000020004" pitchFamily="50" charset="0"/>
              </a:rPr>
              <a:t>Can you think of any recent examples?</a:t>
            </a:r>
            <a:endParaRPr lang="en-GB" sz="2000" kern="0" dirty="0" smtClean="0">
              <a:latin typeface="Proxima Nova Alt Cn Rg" panose="02000506030000020004" pitchFamily="50" charset="0"/>
            </a:endParaRPr>
          </a:p>
          <a:p>
            <a:endParaRPr lang="en-GB" sz="2000" kern="0" dirty="0" smtClean="0">
              <a:latin typeface="Proxima Nova Alt Cn Rg" panose="02000506030000020004" pitchFamily="50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GB" sz="2800" kern="0" dirty="0" smtClean="0">
                <a:solidFill>
                  <a:schemeClr val="accent4"/>
                </a:solidFill>
                <a:latin typeface="Populaire" panose="02000603000000000000" pitchFamily="50" charset="0"/>
              </a:rPr>
              <a:t>Outside of the UK, what sort of natural disasters do house builders need to think about when planning developments and designing homes?</a:t>
            </a:r>
          </a:p>
          <a:p>
            <a:r>
              <a:rPr lang="en-GB" sz="2800" kern="0" dirty="0">
                <a:solidFill>
                  <a:schemeClr val="accent2"/>
                </a:solidFill>
                <a:latin typeface="Populaire" panose="02000603000000000000" pitchFamily="50" charset="0"/>
              </a:rPr>
              <a:t>	</a:t>
            </a:r>
            <a:r>
              <a:rPr lang="en-GB" sz="2000" i="1" kern="0" dirty="0" smtClean="0">
                <a:latin typeface="Proxima Nova Alt Cn Rg" panose="02000506030000020004" pitchFamily="50" charset="0"/>
              </a:rPr>
              <a:t>Which countries in particular? Can you think of any recent examples?</a:t>
            </a:r>
            <a:endParaRPr lang="en-GB" sz="2800" kern="0" dirty="0">
              <a:solidFill>
                <a:schemeClr val="accent2"/>
              </a:solidFill>
              <a:latin typeface="Populaire" panose="020006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River Witham in flood - geograph.org.uk - 502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61" y="1054854"/>
            <a:ext cx="7319145" cy="4883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91886" y="2725749"/>
            <a:ext cx="179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  <a:latin typeface="Proxima Nova Alt Cn Rg" panose="02000506030000020004" pitchFamily="50" charset="0"/>
              </a:rPr>
              <a:t>Not building in flood risk areas.</a:t>
            </a:r>
            <a:endParaRPr lang="en-GB" sz="1600" dirty="0">
              <a:solidFill>
                <a:schemeClr val="accent2"/>
              </a:solidFill>
              <a:latin typeface="Proxima Nova Alt Cn Rg" panose="02000506030000020004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6410" y="1271133"/>
            <a:ext cx="184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Proxima Nova Alt Cn Rg" panose="02000506030000020004" pitchFamily="50" charset="0"/>
              </a:rPr>
              <a:t>Raising the ground level of homes.</a:t>
            </a:r>
            <a:endParaRPr lang="en-GB" sz="1600" dirty="0">
              <a:latin typeface="Proxima Nova Alt Cn Rg" panose="020005060300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86410" y="4671549"/>
            <a:ext cx="1845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Proxima Nova Alt Cn Rg" panose="02000506030000020004" pitchFamily="50" charset="0"/>
              </a:rPr>
              <a:t>Landscaping can be used to create natural flood areas and to divert flood water</a:t>
            </a:r>
            <a:endParaRPr lang="en-GB" sz="1600" dirty="0">
              <a:latin typeface="Proxima Nova Alt Cn Rg" panose="0200050603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6" y="1518923"/>
            <a:ext cx="1793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Proxima Nova Alt Cn Rg" panose="02000506030000020004" pitchFamily="50" charset="0"/>
              </a:rPr>
              <a:t>Flood walls and fencing can be designed.</a:t>
            </a:r>
            <a:endParaRPr lang="en-GB" sz="1600" dirty="0">
              <a:latin typeface="Proxima Nova Alt Cn Rg" panose="0200050603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7" y="4917770"/>
            <a:ext cx="1793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  <a:latin typeface="Proxima Nova Alt Cn Rg" panose="02000506030000020004" pitchFamily="50" charset="0"/>
              </a:rPr>
              <a:t>Land use zoning can be used to put homes outside of flood risk areas.</a:t>
            </a:r>
            <a:endParaRPr lang="en-GB" sz="1600" dirty="0">
              <a:solidFill>
                <a:schemeClr val="accent2"/>
              </a:solidFill>
              <a:latin typeface="Proxima Nova Alt Cn Rg" panose="02000506030000020004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92359" y="2232677"/>
            <a:ext cx="1845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  <a:latin typeface="Proxima Nova Alt Cn Rg" panose="02000506030000020004" pitchFamily="50" charset="0"/>
              </a:rPr>
              <a:t>‘Bunds’ can be build around groups of houses or individual properties. A bund is a retaining wall or earth embankment that holds flood water at bay.</a:t>
            </a:r>
            <a:endParaRPr lang="en-GB" sz="1600" dirty="0">
              <a:solidFill>
                <a:schemeClr val="accent2"/>
              </a:solidFill>
              <a:latin typeface="Proxima Nova Alt Cn Rg" panose="02000506030000020004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886" y="3686353"/>
            <a:ext cx="1793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Proxima Nova Alt Cn Rg" panose="02000506030000020004" pitchFamily="50" charset="0"/>
              </a:rPr>
              <a:t>Flood defences, such as dams, could be built upstream.</a:t>
            </a:r>
            <a:endParaRPr lang="en-GB" sz="1600" dirty="0">
              <a:latin typeface="Proxima Nova Alt Cn Rg" panose="02000506030000020004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to mitigate against </a:t>
            </a:r>
            <a:r>
              <a:rPr lang="en-GB" dirty="0" smtClean="0"/>
              <a:t>flooding…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0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Nepal earthquake, April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052747"/>
            <a:ext cx="3160118" cy="1927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The April 2015 earthquake in Nepal demonstrated what happens when homes are not designed to withstand the impact of a natural disaster; in this instance an earthquake.</a:t>
            </a:r>
            <a:endParaRPr lang="en-GB" sz="2000" dirty="0"/>
          </a:p>
        </p:txBody>
      </p:sp>
      <p:pic>
        <p:nvPicPr>
          <p:cNvPr id="1026" name="Picture 2" descr="https://timedotcom.files.wordpress.com/2015/04/nepal-earthquake-aftermath-15.jpg?quality=65&amp;strip=color&amp;w=8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53" y="1098929"/>
            <a:ext cx="7203081" cy="4804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 bwMode="auto">
          <a:xfrm>
            <a:off x="1007435" y="3217985"/>
            <a:ext cx="3160118" cy="26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000" b="1" kern="0" dirty="0" smtClean="0">
                <a:solidFill>
                  <a:schemeClr val="accent2"/>
                </a:solidFill>
              </a:rPr>
              <a:t>Using the fact sheet in front of you as a guide, create a similar document describing the situation in Nepal.</a:t>
            </a:r>
            <a:r>
              <a:rPr lang="en-GB" sz="2000" b="1" kern="0" dirty="0" smtClean="0"/>
              <a:t> </a:t>
            </a:r>
          </a:p>
          <a:p>
            <a:endParaRPr lang="en-GB" kern="0" dirty="0">
              <a:latin typeface="Proxima Nova Alt Cn Rg" panose="02000506030000020004" pitchFamily="50" charset="0"/>
            </a:endParaRPr>
          </a:p>
          <a:p>
            <a:r>
              <a:rPr lang="en-GB" sz="2400" kern="0" dirty="0" smtClean="0">
                <a:solidFill>
                  <a:schemeClr val="tx2"/>
                </a:solidFill>
                <a:latin typeface="+mj-lt"/>
              </a:rPr>
              <a:t>How would you create homes that could survive an earthquake?</a:t>
            </a:r>
          </a:p>
        </p:txBody>
      </p:sp>
    </p:spTree>
    <p:extLst>
      <p:ext uri="{BB962C8B-B14F-4D97-AF65-F5344CB8AC3E}">
        <p14:creationId xmlns:p14="http://schemas.microsoft.com/office/powerpoint/2010/main" val="40820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8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ILLSTHEME">
  <a:themeElements>
    <a:clrScheme name="CareersColours">
      <a:dk1>
        <a:srgbClr val="17444F"/>
      </a:dk1>
      <a:lt1>
        <a:srgbClr val="FFFFFF"/>
      </a:lt1>
      <a:dk2>
        <a:srgbClr val="1EACD0"/>
      </a:dk2>
      <a:lt2>
        <a:srgbClr val="A7A9AB"/>
      </a:lt2>
      <a:accent1>
        <a:srgbClr val="17444F"/>
      </a:accent1>
      <a:accent2>
        <a:srgbClr val="CB4157"/>
      </a:accent2>
      <a:accent3>
        <a:srgbClr val="EAC756"/>
      </a:accent3>
      <a:accent4>
        <a:srgbClr val="E27153"/>
      </a:accent4>
      <a:accent5>
        <a:srgbClr val="98CCDB"/>
      </a:accent5>
      <a:accent6>
        <a:srgbClr val="A7A9AB"/>
      </a:accent6>
      <a:hlink>
        <a:srgbClr val="CB4157"/>
      </a:hlink>
      <a:folHlink>
        <a:srgbClr val="98CCDB"/>
      </a:folHlink>
    </a:clrScheme>
    <a:fontScheme name="CAREERS FONTS">
      <a:majorFont>
        <a:latin typeface="Populaire"/>
        <a:ea typeface=""/>
        <a:cs typeface=""/>
      </a:majorFont>
      <a:minorFont>
        <a:latin typeface="Proxima Nova Alt Cn Rg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>
          <a:defRPr kern="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RES_TEMPLATE_WIDESCREEN.potx" id="{AE72B12E-2B79-4040-9BA4-D3FE9F55B66F}" vid="{E1BAB0CE-ED0D-4576-AEAF-3832295C1B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CARRES_TEMPLATE_WIDESCREEN</Template>
  <TotalTime>144</TotalTime>
  <Words>300</Words>
  <Application>Microsoft Office PowerPoint</Application>
  <PresentationFormat>Widescreen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Populaire</vt:lpstr>
      <vt:lpstr>Proxima Nova Rg</vt:lpstr>
      <vt:lpstr>ＭＳ Ｐゴシック</vt:lpstr>
      <vt:lpstr>Calibri</vt:lpstr>
      <vt:lpstr>Proxima Nova Alt Cn Rg</vt:lpstr>
      <vt:lpstr>Arial</vt:lpstr>
      <vt:lpstr>Proxima Nova Th</vt:lpstr>
      <vt:lpstr>SKILLSTHEME</vt:lpstr>
      <vt:lpstr>Building homes in challenging environments</vt:lpstr>
      <vt:lpstr>Building homes in extreme areas…</vt:lpstr>
      <vt:lpstr>Questions…</vt:lpstr>
      <vt:lpstr>Ways to mitigate against flooding…</vt:lpstr>
      <vt:lpstr>Nepal earthquake, April 2015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Rogers</dc:creator>
  <cp:lastModifiedBy>Catherine Wilson</cp:lastModifiedBy>
  <cp:revision>12</cp:revision>
  <dcterms:created xsi:type="dcterms:W3CDTF">2015-05-29T16:51:41Z</dcterms:created>
  <dcterms:modified xsi:type="dcterms:W3CDTF">2015-06-18T11:30:51Z</dcterms:modified>
</cp:coreProperties>
</file>